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61" r:id="rId3"/>
    <p:sldId id="257" r:id="rId4"/>
    <p:sldId id="258" r:id="rId5"/>
    <p:sldId id="259" r:id="rId6"/>
    <p:sldId id="262" r:id="rId7"/>
    <p:sldId id="263" r:id="rId8"/>
    <p:sldId id="264" r:id="rId9"/>
    <p:sldId id="260" r:id="rId10"/>
    <p:sldId id="265" r:id="rId11"/>
    <p:sldId id="266" r:id="rId12"/>
    <p:sldId id="267" r:id="rId13"/>
    <p:sldId id="268" r:id="rId14"/>
    <p:sldId id="269"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1232"/>
    <p:restoredTop sz="94712"/>
  </p:normalViewPr>
  <p:slideViewPr>
    <p:cSldViewPr snapToGrid="0" snapToObjects="1">
      <p:cViewPr varScale="1">
        <p:scale>
          <a:sx n="81" d="100"/>
          <a:sy n="81" d="100"/>
        </p:scale>
        <p:origin x="240"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2.tiff>
</file>

<file path=ppt/media/image3.tiff>
</file>

<file path=ppt/media/image4.tiff>
</file>

<file path=ppt/media/image5.tiff>
</file>

<file path=ppt/media/image6.tiff>
</file>

<file path=ppt/media/image7.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10/19/19</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6D22F896-40B5-4ADD-8801-0D06FADFA095}" type="slidenum">
              <a:rPr lang="en-US" dirty="0"/>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10/19/19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10/19/19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10/19/19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10/19/19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10/19/19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10/19/19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10/19/19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10/19/19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10/19/19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48A87A34-81AB-432B-8DAE-1953F412C126}" type="datetimeFigureOut">
              <a:rPr lang="en-US" dirty="0"/>
              <a:pPr/>
              <a:t>10/19/19</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48A87A34-81AB-432B-8DAE-1953F412C126}" type="datetimeFigureOut">
              <a:rPr lang="en-US" dirty="0"/>
              <a:pPr/>
              <a:t>10/19/19</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6D22F896-40B5-4ADD-8801-0D06FADFA095}" type="slidenum">
              <a:rPr lang="en-US" dirty="0"/>
              <a:pPr/>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https://geo.nyu.edu/catalog/nyu_2451_34572"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4AA84F-197D-494D-A207-CBBE79F89907}"/>
              </a:ext>
            </a:extLst>
          </p:cNvPr>
          <p:cNvSpPr>
            <a:spLocks noGrp="1"/>
          </p:cNvSpPr>
          <p:nvPr>
            <p:ph type="ctrTitle"/>
          </p:nvPr>
        </p:nvSpPr>
        <p:spPr/>
        <p:txBody>
          <a:bodyPr/>
          <a:lstStyle/>
          <a:p>
            <a:r>
              <a:rPr lang="en-US" dirty="0"/>
              <a:t>Business in Queens</a:t>
            </a:r>
            <a:br>
              <a:rPr lang="en-US" dirty="0"/>
            </a:br>
            <a:endParaRPr lang="en-US" dirty="0"/>
          </a:p>
        </p:txBody>
      </p:sp>
      <p:sp>
        <p:nvSpPr>
          <p:cNvPr id="3" name="Subtitle 2">
            <a:extLst>
              <a:ext uri="{FF2B5EF4-FFF2-40B4-BE49-F238E27FC236}">
                <a16:creationId xmlns:a16="http://schemas.microsoft.com/office/drawing/2014/main" id="{89E2D903-A01E-224E-9946-45368AA1D302}"/>
              </a:ext>
            </a:extLst>
          </p:cNvPr>
          <p:cNvSpPr>
            <a:spLocks noGrp="1"/>
          </p:cNvSpPr>
          <p:nvPr>
            <p:ph type="subTitle" idx="1"/>
          </p:nvPr>
        </p:nvSpPr>
        <p:spPr/>
        <p:txBody>
          <a:bodyPr/>
          <a:lstStyle/>
          <a:p>
            <a:r>
              <a:rPr lang="en-US" dirty="0"/>
              <a:t>On what business to start </a:t>
            </a:r>
          </a:p>
          <a:p>
            <a:endParaRPr lang="en-US" dirty="0"/>
          </a:p>
        </p:txBody>
      </p:sp>
    </p:spTree>
    <p:extLst>
      <p:ext uri="{BB962C8B-B14F-4D97-AF65-F5344CB8AC3E}">
        <p14:creationId xmlns:p14="http://schemas.microsoft.com/office/powerpoint/2010/main" val="29270919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EF6563-ABC5-104A-81C5-229E746716DA}"/>
              </a:ext>
            </a:extLst>
          </p:cNvPr>
          <p:cNvSpPr>
            <a:spLocks noGrp="1"/>
          </p:cNvSpPr>
          <p:nvPr>
            <p:ph type="title"/>
          </p:nvPr>
        </p:nvSpPr>
        <p:spPr/>
        <p:txBody>
          <a:bodyPr/>
          <a:lstStyle/>
          <a:p>
            <a:r>
              <a:rPr lang="en-US" dirty="0"/>
              <a:t>Methodology </a:t>
            </a:r>
          </a:p>
        </p:txBody>
      </p:sp>
      <p:sp>
        <p:nvSpPr>
          <p:cNvPr id="3" name="Content Placeholder 2">
            <a:extLst>
              <a:ext uri="{FF2B5EF4-FFF2-40B4-BE49-F238E27FC236}">
                <a16:creationId xmlns:a16="http://schemas.microsoft.com/office/drawing/2014/main" id="{2C486BE3-E75A-914B-805A-04E20FB015E7}"/>
              </a:ext>
            </a:extLst>
          </p:cNvPr>
          <p:cNvSpPr>
            <a:spLocks noGrp="1"/>
          </p:cNvSpPr>
          <p:nvPr>
            <p:ph idx="1"/>
          </p:nvPr>
        </p:nvSpPr>
        <p:spPr/>
        <p:txBody>
          <a:bodyPr/>
          <a:lstStyle/>
          <a:p>
            <a:pPr marL="0" indent="0">
              <a:buNone/>
            </a:pPr>
            <a:r>
              <a:rPr lang="en-US" dirty="0"/>
              <a:t>The neighborhoods are clustered using unsupervised </a:t>
            </a:r>
            <a:r>
              <a:rPr lang="en-US" dirty="0" err="1"/>
              <a:t>Kmeans</a:t>
            </a:r>
            <a:r>
              <a:rPr lang="en-US" dirty="0"/>
              <a:t>.  The final model was fixed as k=9.  Below is a map visualization. </a:t>
            </a:r>
          </a:p>
          <a:p>
            <a:pPr marL="0" indent="0">
              <a:buNone/>
            </a:pPr>
            <a:endParaRPr lang="en-US" dirty="0"/>
          </a:p>
        </p:txBody>
      </p:sp>
      <p:pic>
        <p:nvPicPr>
          <p:cNvPr id="4" name="Picture 3">
            <a:extLst>
              <a:ext uri="{FF2B5EF4-FFF2-40B4-BE49-F238E27FC236}">
                <a16:creationId xmlns:a16="http://schemas.microsoft.com/office/drawing/2014/main" id="{E72F09C0-3AB8-3942-863D-32FC10D24B83}"/>
              </a:ext>
            </a:extLst>
          </p:cNvPr>
          <p:cNvPicPr/>
          <p:nvPr/>
        </p:nvPicPr>
        <p:blipFill>
          <a:blip r:embed="rId2"/>
          <a:stretch>
            <a:fillRect/>
          </a:stretch>
        </p:blipFill>
        <p:spPr>
          <a:xfrm>
            <a:off x="1451579" y="2837957"/>
            <a:ext cx="9603274" cy="3042582"/>
          </a:xfrm>
          <a:prstGeom prst="rect">
            <a:avLst/>
          </a:prstGeom>
        </p:spPr>
      </p:pic>
    </p:spTree>
    <p:extLst>
      <p:ext uri="{BB962C8B-B14F-4D97-AF65-F5344CB8AC3E}">
        <p14:creationId xmlns:p14="http://schemas.microsoft.com/office/powerpoint/2010/main" val="34749570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FC3827-89DD-1641-9DBC-92BC7B17ACAB}"/>
              </a:ext>
            </a:extLst>
          </p:cNvPr>
          <p:cNvSpPr>
            <a:spLocks noGrp="1"/>
          </p:cNvSpPr>
          <p:nvPr>
            <p:ph type="title"/>
          </p:nvPr>
        </p:nvSpPr>
        <p:spPr/>
        <p:txBody>
          <a:bodyPr/>
          <a:lstStyle/>
          <a:p>
            <a:r>
              <a:rPr lang="en-US" dirty="0"/>
              <a:t>Results </a:t>
            </a:r>
          </a:p>
        </p:txBody>
      </p:sp>
      <p:sp>
        <p:nvSpPr>
          <p:cNvPr id="3" name="Content Placeholder 2">
            <a:extLst>
              <a:ext uri="{FF2B5EF4-FFF2-40B4-BE49-F238E27FC236}">
                <a16:creationId xmlns:a16="http://schemas.microsoft.com/office/drawing/2014/main" id="{F0D14874-E53C-A149-B1A8-CFE964FA9E7D}"/>
              </a:ext>
            </a:extLst>
          </p:cNvPr>
          <p:cNvSpPr>
            <a:spLocks noGrp="1"/>
          </p:cNvSpPr>
          <p:nvPr>
            <p:ph idx="1"/>
          </p:nvPr>
        </p:nvSpPr>
        <p:spPr/>
        <p:txBody>
          <a:bodyPr/>
          <a:lstStyle/>
          <a:p>
            <a:r>
              <a:rPr lang="en-US" dirty="0"/>
              <a:t>The resulting clustering for the neighborhoods in Queens turned out not to be a typical clustering pattern, with most of the neighborhoods crowding in one cluster (cluster 6) and other clusters sparsely populated. </a:t>
            </a:r>
          </a:p>
          <a:p>
            <a:r>
              <a:rPr lang="en-US" dirty="0"/>
              <a:t>However, this result does not impact the goal of the project, which is to find the neighborhoods outside Cluster 6 and look into the business types other than the first and second popular ones. </a:t>
            </a:r>
          </a:p>
          <a:p>
            <a:endParaRPr lang="en-US" dirty="0"/>
          </a:p>
        </p:txBody>
      </p:sp>
    </p:spTree>
    <p:extLst>
      <p:ext uri="{BB962C8B-B14F-4D97-AF65-F5344CB8AC3E}">
        <p14:creationId xmlns:p14="http://schemas.microsoft.com/office/powerpoint/2010/main" val="28887225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A4EB81-2C8F-F946-B3AB-2A828E31D639}"/>
              </a:ext>
            </a:extLst>
          </p:cNvPr>
          <p:cNvSpPr>
            <a:spLocks noGrp="1"/>
          </p:cNvSpPr>
          <p:nvPr>
            <p:ph type="title"/>
          </p:nvPr>
        </p:nvSpPr>
        <p:spPr/>
        <p:txBody>
          <a:bodyPr/>
          <a:lstStyle/>
          <a:p>
            <a:r>
              <a:rPr lang="en-US" dirty="0"/>
              <a:t>results</a:t>
            </a:r>
          </a:p>
        </p:txBody>
      </p:sp>
      <p:sp>
        <p:nvSpPr>
          <p:cNvPr id="3" name="Content Placeholder 2">
            <a:extLst>
              <a:ext uri="{FF2B5EF4-FFF2-40B4-BE49-F238E27FC236}">
                <a16:creationId xmlns:a16="http://schemas.microsoft.com/office/drawing/2014/main" id="{05EDF6C0-8D13-0243-B22A-EF1E89CB8123}"/>
              </a:ext>
            </a:extLst>
          </p:cNvPr>
          <p:cNvSpPr>
            <a:spLocks noGrp="1"/>
          </p:cNvSpPr>
          <p:nvPr>
            <p:ph idx="1"/>
          </p:nvPr>
        </p:nvSpPr>
        <p:spPr>
          <a:xfrm>
            <a:off x="1451579" y="1853754"/>
            <a:ext cx="9603275" cy="3612591"/>
          </a:xfrm>
        </p:spPr>
        <p:txBody>
          <a:bodyPr/>
          <a:lstStyle/>
          <a:p>
            <a:pPr marL="0" indent="0">
              <a:buNone/>
            </a:pPr>
            <a:r>
              <a:rPr lang="en-US" dirty="0"/>
              <a:t>Take the neighborhood of Glendale as an example: </a:t>
            </a:r>
          </a:p>
          <a:p>
            <a:pPr lvl="1"/>
            <a:r>
              <a:rPr lang="en-US" dirty="0"/>
              <a:t> Glendale was labeled as cluster 0, with food &amp; drink shops and pizza place as its most two popular businesses. </a:t>
            </a:r>
          </a:p>
          <a:p>
            <a:pPr lvl="1"/>
            <a:r>
              <a:rPr lang="en-US" dirty="0"/>
              <a:t>If a client is interested to start a new small business in Glendale, it is not suggested that he start a new food &amp; drink shop or a pizza place because there are already enough such stores to feed the people nearby, even though it seems that Glendale residents love by buy packaged food and drink and eat pizza out of home. </a:t>
            </a:r>
          </a:p>
          <a:p>
            <a:pPr lvl="1"/>
            <a:r>
              <a:rPr lang="en-US" dirty="0"/>
              <a:t>So, some suggestions for the client to be consider could be to start a business such as a craft store, a fish store or a fish &amp; chip shop. </a:t>
            </a:r>
          </a:p>
        </p:txBody>
      </p:sp>
    </p:spTree>
    <p:extLst>
      <p:ext uri="{BB962C8B-B14F-4D97-AF65-F5344CB8AC3E}">
        <p14:creationId xmlns:p14="http://schemas.microsoft.com/office/powerpoint/2010/main" val="9428889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9CC494-C40D-724E-9A90-0FECD1420B31}"/>
              </a:ext>
            </a:extLst>
          </p:cNvPr>
          <p:cNvSpPr>
            <a:spLocks noGrp="1"/>
          </p:cNvSpPr>
          <p:nvPr>
            <p:ph type="title"/>
          </p:nvPr>
        </p:nvSpPr>
        <p:spPr/>
        <p:txBody>
          <a:bodyPr/>
          <a:lstStyle/>
          <a:p>
            <a:r>
              <a:rPr lang="en-US" dirty="0"/>
              <a:t>Discussion </a:t>
            </a:r>
          </a:p>
        </p:txBody>
      </p:sp>
      <p:sp>
        <p:nvSpPr>
          <p:cNvPr id="3" name="Content Placeholder 2">
            <a:extLst>
              <a:ext uri="{FF2B5EF4-FFF2-40B4-BE49-F238E27FC236}">
                <a16:creationId xmlns:a16="http://schemas.microsoft.com/office/drawing/2014/main" id="{7AB8A926-516B-3F46-AF4E-99957EDF5932}"/>
              </a:ext>
            </a:extLst>
          </p:cNvPr>
          <p:cNvSpPr>
            <a:spLocks noGrp="1"/>
          </p:cNvSpPr>
          <p:nvPr>
            <p:ph idx="1"/>
          </p:nvPr>
        </p:nvSpPr>
        <p:spPr/>
        <p:txBody>
          <a:bodyPr>
            <a:normAutofit fontScale="92500"/>
          </a:bodyPr>
          <a:lstStyle/>
          <a:p>
            <a:r>
              <a:rPr lang="en-US" dirty="0"/>
              <a:t>The suggestion for the client’s business type is based on data and the modeling of the data. </a:t>
            </a:r>
          </a:p>
          <a:p>
            <a:r>
              <a:rPr lang="en-US" dirty="0"/>
              <a:t>However, in practice, a lot of other factors need to be considered for an attempt to start a new business:</a:t>
            </a:r>
          </a:p>
          <a:p>
            <a:pPr lvl="1"/>
            <a:r>
              <a:rPr lang="en-US" dirty="0"/>
              <a:t>the amount of investment, </a:t>
            </a:r>
          </a:p>
          <a:p>
            <a:pPr lvl="1"/>
            <a:r>
              <a:rPr lang="en-US" dirty="0"/>
              <a:t>availability of the business place and </a:t>
            </a:r>
          </a:p>
          <a:p>
            <a:pPr lvl="1"/>
            <a:r>
              <a:rPr lang="en-US" dirty="0"/>
              <a:t>the personal interest of the client. </a:t>
            </a:r>
          </a:p>
          <a:p>
            <a:r>
              <a:rPr lang="en-US" dirty="0"/>
              <a:t>While it is difficult to model these factor using data, they have to be considered in combination with what has been reflected from data. </a:t>
            </a:r>
          </a:p>
          <a:p>
            <a:endParaRPr lang="en-US" dirty="0"/>
          </a:p>
        </p:txBody>
      </p:sp>
    </p:spTree>
    <p:extLst>
      <p:ext uri="{BB962C8B-B14F-4D97-AF65-F5344CB8AC3E}">
        <p14:creationId xmlns:p14="http://schemas.microsoft.com/office/powerpoint/2010/main" val="13382122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087F78-1785-934A-ADFF-30DF6ADEE6FB}"/>
              </a:ext>
            </a:extLst>
          </p:cNvPr>
          <p:cNvSpPr>
            <a:spLocks noGrp="1"/>
          </p:cNvSpPr>
          <p:nvPr>
            <p:ph type="title"/>
          </p:nvPr>
        </p:nvSpPr>
        <p:spPr/>
        <p:txBody>
          <a:bodyPr/>
          <a:lstStyle/>
          <a:p>
            <a:r>
              <a:rPr lang="en-US" dirty="0"/>
              <a:t>Conclusion </a:t>
            </a:r>
          </a:p>
        </p:txBody>
      </p:sp>
      <p:sp>
        <p:nvSpPr>
          <p:cNvPr id="3" name="Content Placeholder 2">
            <a:extLst>
              <a:ext uri="{FF2B5EF4-FFF2-40B4-BE49-F238E27FC236}">
                <a16:creationId xmlns:a16="http://schemas.microsoft.com/office/drawing/2014/main" id="{1FF81162-E708-B444-83A2-1BA434279860}"/>
              </a:ext>
            </a:extLst>
          </p:cNvPr>
          <p:cNvSpPr>
            <a:spLocks noGrp="1"/>
          </p:cNvSpPr>
          <p:nvPr>
            <p:ph idx="1"/>
          </p:nvPr>
        </p:nvSpPr>
        <p:spPr/>
        <p:txBody>
          <a:bodyPr/>
          <a:lstStyle/>
          <a:p>
            <a:r>
              <a:rPr lang="en-US" dirty="0"/>
              <a:t>This project use the neighborhood information and the location data to cluster the neighborhoods in Queens Borough based on their business features, with a goal to provide business suggestions to clients who plan to start new small business in one or more of the neighborhoods</a:t>
            </a:r>
            <a:r>
              <a:rPr lang="en-US"/>
              <a:t>. </a:t>
            </a:r>
          </a:p>
          <a:p>
            <a:r>
              <a:rPr lang="en-US"/>
              <a:t>Suggestions </a:t>
            </a:r>
            <a:r>
              <a:rPr lang="en-US" dirty="0"/>
              <a:t>can be successfully provided to the clients based on data, however, the final decision on a business type has to be made combining what the data suggested and the practical factors.  </a:t>
            </a:r>
          </a:p>
          <a:p>
            <a:pPr marL="0" indent="0">
              <a:buNone/>
            </a:pPr>
            <a:endParaRPr lang="en-US" dirty="0"/>
          </a:p>
        </p:txBody>
      </p:sp>
    </p:spTree>
    <p:extLst>
      <p:ext uri="{BB962C8B-B14F-4D97-AF65-F5344CB8AC3E}">
        <p14:creationId xmlns:p14="http://schemas.microsoft.com/office/powerpoint/2010/main" val="36895044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1046E-8B44-8C40-8099-C96BBDC21E28}"/>
              </a:ext>
            </a:extLst>
          </p:cNvPr>
          <p:cNvSpPr>
            <a:spLocks noGrp="1"/>
          </p:cNvSpPr>
          <p:nvPr>
            <p:ph type="title"/>
          </p:nvPr>
        </p:nvSpPr>
        <p:spPr>
          <a:xfrm>
            <a:off x="1451579" y="804520"/>
            <a:ext cx="9603275" cy="587136"/>
          </a:xfrm>
        </p:spPr>
        <p:txBody>
          <a:bodyPr/>
          <a:lstStyle/>
          <a:p>
            <a:r>
              <a:rPr lang="en-US" dirty="0"/>
              <a:t>Introduction </a:t>
            </a:r>
          </a:p>
        </p:txBody>
      </p:sp>
      <p:sp>
        <p:nvSpPr>
          <p:cNvPr id="3" name="Content Placeholder 2">
            <a:extLst>
              <a:ext uri="{FF2B5EF4-FFF2-40B4-BE49-F238E27FC236}">
                <a16:creationId xmlns:a16="http://schemas.microsoft.com/office/drawing/2014/main" id="{D1F6E62F-F0E0-8747-9556-66FCDC4F56A5}"/>
              </a:ext>
            </a:extLst>
          </p:cNvPr>
          <p:cNvSpPr>
            <a:spLocks noGrp="1"/>
          </p:cNvSpPr>
          <p:nvPr>
            <p:ph idx="1"/>
          </p:nvPr>
        </p:nvSpPr>
        <p:spPr/>
        <p:txBody>
          <a:bodyPr/>
          <a:lstStyle/>
          <a:p>
            <a:pPr marL="0" indent="0">
              <a:buNone/>
            </a:pPr>
            <a:r>
              <a:rPr lang="en-US" sz="2800" dirty="0"/>
              <a:t>Many people have ever had the idea of starting their own business. However, when it comes to determine what business to do and where to set it up, a lot of people don’t have a systematical way to make this decision. This project is designed to help the prospect business owner to determine potentially the most profitable business to do in a specific area.</a:t>
            </a:r>
          </a:p>
          <a:p>
            <a:pPr marL="0" indent="0">
              <a:buNone/>
            </a:pPr>
            <a:endParaRPr lang="en-US" dirty="0"/>
          </a:p>
        </p:txBody>
      </p:sp>
    </p:spTree>
    <p:extLst>
      <p:ext uri="{BB962C8B-B14F-4D97-AF65-F5344CB8AC3E}">
        <p14:creationId xmlns:p14="http://schemas.microsoft.com/office/powerpoint/2010/main" val="23814027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743141-5FB9-F549-AE73-B8F6AF29E48C}"/>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2F0C007-327C-B843-A2A7-5224C82D7E85}"/>
              </a:ext>
            </a:extLst>
          </p:cNvPr>
          <p:cNvSpPr>
            <a:spLocks noGrp="1"/>
          </p:cNvSpPr>
          <p:nvPr>
            <p:ph idx="1"/>
          </p:nvPr>
        </p:nvSpPr>
        <p:spPr/>
        <p:txBody>
          <a:bodyPr>
            <a:normAutofit/>
          </a:bodyPr>
          <a:lstStyle/>
          <a:p>
            <a:pPr marL="0" indent="0">
              <a:buNone/>
            </a:pPr>
            <a:r>
              <a:rPr lang="en-US" sz="3200" dirty="0"/>
              <a:t>The goal of this project is to analyze the density of types of business in the neighborhoods in Queens, cluster the neighborhood based on the types of business, and figure out the potentially more profitable business to be established in the neighborhood. </a:t>
            </a:r>
          </a:p>
        </p:txBody>
      </p:sp>
    </p:spTree>
    <p:extLst>
      <p:ext uri="{BB962C8B-B14F-4D97-AF65-F5344CB8AC3E}">
        <p14:creationId xmlns:p14="http://schemas.microsoft.com/office/powerpoint/2010/main" val="15016756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E04D0F-1BB5-9447-91C3-2AFAE196770C}"/>
              </a:ext>
            </a:extLst>
          </p:cNvPr>
          <p:cNvSpPr>
            <a:spLocks noGrp="1"/>
          </p:cNvSpPr>
          <p:nvPr>
            <p:ph type="title"/>
          </p:nvPr>
        </p:nvSpPr>
        <p:spPr>
          <a:xfrm>
            <a:off x="1451579" y="804520"/>
            <a:ext cx="9603275" cy="587136"/>
          </a:xfrm>
        </p:spPr>
        <p:txBody>
          <a:bodyPr/>
          <a:lstStyle/>
          <a:p>
            <a:r>
              <a:rPr lang="en-US" dirty="0"/>
              <a:t>Data </a:t>
            </a:r>
          </a:p>
        </p:txBody>
      </p:sp>
      <p:sp>
        <p:nvSpPr>
          <p:cNvPr id="3" name="Content Placeholder 2">
            <a:extLst>
              <a:ext uri="{FF2B5EF4-FFF2-40B4-BE49-F238E27FC236}">
                <a16:creationId xmlns:a16="http://schemas.microsoft.com/office/drawing/2014/main" id="{6E300238-BDB7-5841-8776-A83406E5B75F}"/>
              </a:ext>
            </a:extLst>
          </p:cNvPr>
          <p:cNvSpPr>
            <a:spLocks noGrp="1"/>
          </p:cNvSpPr>
          <p:nvPr>
            <p:ph idx="1"/>
          </p:nvPr>
        </p:nvSpPr>
        <p:spPr>
          <a:xfrm>
            <a:off x="1451579" y="1939160"/>
            <a:ext cx="9603275" cy="3527186"/>
          </a:xfrm>
        </p:spPr>
        <p:txBody>
          <a:bodyPr/>
          <a:lstStyle/>
          <a:p>
            <a:pPr marL="0" indent="0">
              <a:buNone/>
            </a:pPr>
            <a:r>
              <a:rPr lang="en-US" dirty="0"/>
              <a:t>A combination of the neighborhood data from website </a:t>
            </a:r>
            <a:r>
              <a:rPr lang="en-US" dirty="0">
                <a:hlinkClick r:id="rId2"/>
              </a:rPr>
              <a:t>https://geo.nyu.edu/catalog/nyu_2451_34572</a:t>
            </a:r>
            <a:r>
              <a:rPr lang="en-US" dirty="0"/>
              <a:t> and the location data of the neighborhood from Foursquare:</a:t>
            </a:r>
          </a:p>
          <a:p>
            <a:pPr lvl="1"/>
            <a:r>
              <a:rPr lang="en-US" dirty="0"/>
              <a:t>To obtain the neighborhood data from the website, a </a:t>
            </a:r>
            <a:r>
              <a:rPr lang="en-US" dirty="0" err="1"/>
              <a:t>json</a:t>
            </a:r>
            <a:r>
              <a:rPr lang="en-US" dirty="0"/>
              <a:t> file can be downloaded directly using the website API and then read into the project as pandas </a:t>
            </a:r>
            <a:r>
              <a:rPr lang="en-US" dirty="0" err="1"/>
              <a:t>dataframe</a:t>
            </a:r>
            <a:r>
              <a:rPr lang="en-US" dirty="0"/>
              <a:t>.</a:t>
            </a:r>
          </a:p>
          <a:p>
            <a:pPr lvl="1"/>
            <a:r>
              <a:rPr lang="en-US" dirty="0"/>
              <a:t>Foursquare location data for the business in the 81 neighborhoods were downloaded from Foursquare as </a:t>
            </a:r>
            <a:r>
              <a:rPr lang="en-US" dirty="0" err="1"/>
              <a:t>json</a:t>
            </a:r>
            <a:r>
              <a:rPr lang="en-US" dirty="0"/>
              <a:t> file. </a:t>
            </a:r>
          </a:p>
        </p:txBody>
      </p:sp>
    </p:spTree>
    <p:extLst>
      <p:ext uri="{BB962C8B-B14F-4D97-AF65-F5344CB8AC3E}">
        <p14:creationId xmlns:p14="http://schemas.microsoft.com/office/powerpoint/2010/main" val="36000864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75A4C2-BC54-684B-BADC-41E90049A2CF}"/>
              </a:ext>
            </a:extLst>
          </p:cNvPr>
          <p:cNvSpPr>
            <a:spLocks noGrp="1"/>
          </p:cNvSpPr>
          <p:nvPr>
            <p:ph type="title"/>
          </p:nvPr>
        </p:nvSpPr>
        <p:spPr/>
        <p:txBody>
          <a:bodyPr/>
          <a:lstStyle/>
          <a:p>
            <a:r>
              <a:rPr lang="en-US" dirty="0"/>
              <a:t>Methodology </a:t>
            </a:r>
          </a:p>
        </p:txBody>
      </p:sp>
      <p:sp>
        <p:nvSpPr>
          <p:cNvPr id="3" name="Content Placeholder 2">
            <a:extLst>
              <a:ext uri="{FF2B5EF4-FFF2-40B4-BE49-F238E27FC236}">
                <a16:creationId xmlns:a16="http://schemas.microsoft.com/office/drawing/2014/main" id="{48D79E79-A735-4E4D-83FD-6F601326E5A4}"/>
              </a:ext>
            </a:extLst>
          </p:cNvPr>
          <p:cNvSpPr>
            <a:spLocks noGrp="1"/>
          </p:cNvSpPr>
          <p:nvPr>
            <p:ph idx="1"/>
          </p:nvPr>
        </p:nvSpPr>
        <p:spPr/>
        <p:txBody>
          <a:bodyPr/>
          <a:lstStyle/>
          <a:p>
            <a:pPr marL="0" indent="0">
              <a:buNone/>
            </a:pPr>
            <a:r>
              <a:rPr lang="en-US" dirty="0"/>
              <a:t>The first step after obtaining the raw data is to clean the data sets. For the neighborhood data set, only the rows for Queens Borough are selected. A head of the resulting data frame for Queens Borough is as below: </a:t>
            </a:r>
          </a:p>
          <a:p>
            <a:pPr marL="0" indent="0">
              <a:buNone/>
            </a:pPr>
            <a:endParaRPr lang="en-US" dirty="0"/>
          </a:p>
          <a:p>
            <a:pPr marL="0" indent="0">
              <a:buNone/>
            </a:pPr>
            <a:endParaRPr lang="en-US" dirty="0"/>
          </a:p>
        </p:txBody>
      </p:sp>
      <p:pic>
        <p:nvPicPr>
          <p:cNvPr id="4" name="Picture 3">
            <a:extLst>
              <a:ext uri="{FF2B5EF4-FFF2-40B4-BE49-F238E27FC236}">
                <a16:creationId xmlns:a16="http://schemas.microsoft.com/office/drawing/2014/main" id="{6B9D4788-BAD4-7A46-9241-4FBAAA08DBB7}"/>
              </a:ext>
            </a:extLst>
          </p:cNvPr>
          <p:cNvPicPr/>
          <p:nvPr/>
        </p:nvPicPr>
        <p:blipFill>
          <a:blip r:embed="rId2"/>
          <a:stretch>
            <a:fillRect/>
          </a:stretch>
        </p:blipFill>
        <p:spPr>
          <a:xfrm>
            <a:off x="1451578" y="3160986"/>
            <a:ext cx="4644421" cy="2305359"/>
          </a:xfrm>
          <a:prstGeom prst="rect">
            <a:avLst/>
          </a:prstGeom>
        </p:spPr>
      </p:pic>
    </p:spTree>
    <p:extLst>
      <p:ext uri="{BB962C8B-B14F-4D97-AF65-F5344CB8AC3E}">
        <p14:creationId xmlns:p14="http://schemas.microsoft.com/office/powerpoint/2010/main" val="5729131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D41972-596F-2449-9991-BA045CD7B25F}"/>
              </a:ext>
            </a:extLst>
          </p:cNvPr>
          <p:cNvSpPr>
            <a:spLocks noGrp="1"/>
          </p:cNvSpPr>
          <p:nvPr>
            <p:ph type="title"/>
          </p:nvPr>
        </p:nvSpPr>
        <p:spPr/>
        <p:txBody>
          <a:bodyPr/>
          <a:lstStyle/>
          <a:p>
            <a:r>
              <a:rPr lang="en-US" dirty="0"/>
              <a:t>Methodology</a:t>
            </a:r>
          </a:p>
        </p:txBody>
      </p:sp>
      <p:sp>
        <p:nvSpPr>
          <p:cNvPr id="3" name="Content Placeholder 2">
            <a:extLst>
              <a:ext uri="{FF2B5EF4-FFF2-40B4-BE49-F238E27FC236}">
                <a16:creationId xmlns:a16="http://schemas.microsoft.com/office/drawing/2014/main" id="{819191B1-EC6E-D84D-8D1E-5B1EAB2D200C}"/>
              </a:ext>
            </a:extLst>
          </p:cNvPr>
          <p:cNvSpPr>
            <a:spLocks noGrp="1"/>
          </p:cNvSpPr>
          <p:nvPr>
            <p:ph idx="1"/>
          </p:nvPr>
        </p:nvSpPr>
        <p:spPr/>
        <p:txBody>
          <a:bodyPr/>
          <a:lstStyle/>
          <a:p>
            <a:pPr marL="0" indent="0">
              <a:buNone/>
            </a:pPr>
            <a:r>
              <a:rPr lang="en-US" dirty="0"/>
              <a:t>Using this location information, the locations of the first 500 business venues within a radius of 500 of each neighborhood were requested from Foursquare. Foursquare found 266 unique venues categories within these neighborhoods of Queens. </a:t>
            </a:r>
          </a:p>
          <a:p>
            <a:pPr marL="0" indent="0">
              <a:buNone/>
            </a:pPr>
            <a:endParaRPr lang="en-US" dirty="0"/>
          </a:p>
          <a:p>
            <a:pPr marL="0" indent="0">
              <a:buNone/>
            </a:pPr>
            <a:endParaRPr lang="en-US" dirty="0"/>
          </a:p>
        </p:txBody>
      </p:sp>
      <p:pic>
        <p:nvPicPr>
          <p:cNvPr id="4" name="Picture 3">
            <a:extLst>
              <a:ext uri="{FF2B5EF4-FFF2-40B4-BE49-F238E27FC236}">
                <a16:creationId xmlns:a16="http://schemas.microsoft.com/office/drawing/2014/main" id="{4925C8EA-2C23-DC4A-96E1-73811E05BD09}"/>
              </a:ext>
            </a:extLst>
          </p:cNvPr>
          <p:cNvPicPr/>
          <p:nvPr/>
        </p:nvPicPr>
        <p:blipFill>
          <a:blip r:embed="rId2"/>
          <a:stretch>
            <a:fillRect/>
          </a:stretch>
        </p:blipFill>
        <p:spPr>
          <a:xfrm>
            <a:off x="1451579" y="3294666"/>
            <a:ext cx="8102324" cy="2333657"/>
          </a:xfrm>
          <a:prstGeom prst="rect">
            <a:avLst/>
          </a:prstGeom>
        </p:spPr>
      </p:pic>
    </p:spTree>
    <p:extLst>
      <p:ext uri="{BB962C8B-B14F-4D97-AF65-F5344CB8AC3E}">
        <p14:creationId xmlns:p14="http://schemas.microsoft.com/office/powerpoint/2010/main" val="37066080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B7C44-E5BE-514A-A4DE-5C5A4C289E08}"/>
              </a:ext>
            </a:extLst>
          </p:cNvPr>
          <p:cNvSpPr>
            <a:spLocks noGrp="1"/>
          </p:cNvSpPr>
          <p:nvPr>
            <p:ph type="title"/>
          </p:nvPr>
        </p:nvSpPr>
        <p:spPr/>
        <p:txBody>
          <a:bodyPr/>
          <a:lstStyle/>
          <a:p>
            <a:r>
              <a:rPr lang="en-US" dirty="0"/>
              <a:t>Methodology</a:t>
            </a:r>
          </a:p>
        </p:txBody>
      </p:sp>
      <p:sp>
        <p:nvSpPr>
          <p:cNvPr id="3" name="Content Placeholder 2">
            <a:extLst>
              <a:ext uri="{FF2B5EF4-FFF2-40B4-BE49-F238E27FC236}">
                <a16:creationId xmlns:a16="http://schemas.microsoft.com/office/drawing/2014/main" id="{DBA8D54D-46A0-9644-ABF9-6EE461068B0E}"/>
              </a:ext>
            </a:extLst>
          </p:cNvPr>
          <p:cNvSpPr>
            <a:spLocks noGrp="1"/>
          </p:cNvSpPr>
          <p:nvPr>
            <p:ph idx="1"/>
          </p:nvPr>
        </p:nvSpPr>
        <p:spPr/>
        <p:txBody>
          <a:bodyPr/>
          <a:lstStyle/>
          <a:p>
            <a:pPr marL="0" indent="0">
              <a:buNone/>
            </a:pPr>
            <a:r>
              <a:rPr lang="en-US" dirty="0"/>
              <a:t>Venue categories in each neighborhood were transferred to frame has 2121 rows (number of business) and 266 columns. </a:t>
            </a:r>
          </a:p>
          <a:p>
            <a:pPr marL="0" indent="0">
              <a:buNone/>
            </a:pPr>
            <a:r>
              <a:rPr lang="en-US" dirty="0"/>
              <a:t> </a:t>
            </a:r>
          </a:p>
        </p:txBody>
      </p:sp>
      <p:pic>
        <p:nvPicPr>
          <p:cNvPr id="4" name="Picture 3">
            <a:extLst>
              <a:ext uri="{FF2B5EF4-FFF2-40B4-BE49-F238E27FC236}">
                <a16:creationId xmlns:a16="http://schemas.microsoft.com/office/drawing/2014/main" id="{5FEDE840-DB65-8B44-A9E9-34D15F6BB867}"/>
              </a:ext>
            </a:extLst>
          </p:cNvPr>
          <p:cNvPicPr/>
          <p:nvPr/>
        </p:nvPicPr>
        <p:blipFill>
          <a:blip r:embed="rId2"/>
          <a:stretch>
            <a:fillRect/>
          </a:stretch>
        </p:blipFill>
        <p:spPr>
          <a:xfrm>
            <a:off x="1451578" y="2892995"/>
            <a:ext cx="9442393" cy="2735328"/>
          </a:xfrm>
          <a:prstGeom prst="rect">
            <a:avLst/>
          </a:prstGeom>
        </p:spPr>
      </p:pic>
    </p:spTree>
    <p:extLst>
      <p:ext uri="{BB962C8B-B14F-4D97-AF65-F5344CB8AC3E}">
        <p14:creationId xmlns:p14="http://schemas.microsoft.com/office/powerpoint/2010/main" val="16701396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188D12-1129-F04E-A243-12378B1C9FB0}"/>
              </a:ext>
            </a:extLst>
          </p:cNvPr>
          <p:cNvSpPr>
            <a:spLocks noGrp="1"/>
          </p:cNvSpPr>
          <p:nvPr>
            <p:ph type="title"/>
          </p:nvPr>
        </p:nvSpPr>
        <p:spPr/>
        <p:txBody>
          <a:bodyPr/>
          <a:lstStyle/>
          <a:p>
            <a:r>
              <a:rPr lang="en-US" dirty="0"/>
              <a:t>Methodology </a:t>
            </a:r>
          </a:p>
        </p:txBody>
      </p:sp>
      <p:sp>
        <p:nvSpPr>
          <p:cNvPr id="3" name="Content Placeholder 2">
            <a:extLst>
              <a:ext uri="{FF2B5EF4-FFF2-40B4-BE49-F238E27FC236}">
                <a16:creationId xmlns:a16="http://schemas.microsoft.com/office/drawing/2014/main" id="{F96E7E41-0CDB-774A-AD3A-E302B809E87A}"/>
              </a:ext>
            </a:extLst>
          </p:cNvPr>
          <p:cNvSpPr>
            <a:spLocks noGrp="1"/>
          </p:cNvSpPr>
          <p:nvPr>
            <p:ph idx="1"/>
          </p:nvPr>
        </p:nvSpPr>
        <p:spPr/>
        <p:txBody>
          <a:bodyPr/>
          <a:lstStyle/>
          <a:p>
            <a:pPr marL="0" indent="0">
              <a:buNone/>
            </a:pPr>
            <a:r>
              <a:rPr lang="en-US" dirty="0"/>
              <a:t>Then the venue categories were grouped by neighborhoods and percentage of each category for each neighborhood were calculated. </a:t>
            </a:r>
          </a:p>
          <a:p>
            <a:pPr marL="0" indent="0">
              <a:buNone/>
            </a:pPr>
            <a:endParaRPr lang="en-US" dirty="0"/>
          </a:p>
        </p:txBody>
      </p:sp>
      <p:pic>
        <p:nvPicPr>
          <p:cNvPr id="4" name="Picture 3">
            <a:extLst>
              <a:ext uri="{FF2B5EF4-FFF2-40B4-BE49-F238E27FC236}">
                <a16:creationId xmlns:a16="http://schemas.microsoft.com/office/drawing/2014/main" id="{592B5B6D-6529-C649-80A6-3CBD58039D1E}"/>
              </a:ext>
            </a:extLst>
          </p:cNvPr>
          <p:cNvPicPr/>
          <p:nvPr/>
        </p:nvPicPr>
        <p:blipFill>
          <a:blip r:embed="rId2"/>
          <a:stretch>
            <a:fillRect/>
          </a:stretch>
        </p:blipFill>
        <p:spPr>
          <a:xfrm>
            <a:off x="1451578" y="2867925"/>
            <a:ext cx="8886221" cy="2760398"/>
          </a:xfrm>
          <a:prstGeom prst="rect">
            <a:avLst/>
          </a:prstGeom>
        </p:spPr>
      </p:pic>
    </p:spTree>
    <p:extLst>
      <p:ext uri="{BB962C8B-B14F-4D97-AF65-F5344CB8AC3E}">
        <p14:creationId xmlns:p14="http://schemas.microsoft.com/office/powerpoint/2010/main" val="5512505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8350F2-E979-AA40-AAE8-2A168DC05AF8}"/>
              </a:ext>
            </a:extLst>
          </p:cNvPr>
          <p:cNvSpPr>
            <a:spLocks noGrp="1"/>
          </p:cNvSpPr>
          <p:nvPr>
            <p:ph type="title"/>
          </p:nvPr>
        </p:nvSpPr>
        <p:spPr/>
        <p:txBody>
          <a:bodyPr/>
          <a:lstStyle/>
          <a:p>
            <a:r>
              <a:rPr lang="en-US" dirty="0"/>
              <a:t>Methodology</a:t>
            </a:r>
          </a:p>
        </p:txBody>
      </p:sp>
      <p:sp>
        <p:nvSpPr>
          <p:cNvPr id="3" name="Content Placeholder 2">
            <a:extLst>
              <a:ext uri="{FF2B5EF4-FFF2-40B4-BE49-F238E27FC236}">
                <a16:creationId xmlns:a16="http://schemas.microsoft.com/office/drawing/2014/main" id="{8CFE0675-05DB-9B49-A735-6A3A9363803E}"/>
              </a:ext>
            </a:extLst>
          </p:cNvPr>
          <p:cNvSpPr>
            <a:spLocks noGrp="1"/>
          </p:cNvSpPr>
          <p:nvPr>
            <p:ph idx="1"/>
          </p:nvPr>
        </p:nvSpPr>
        <p:spPr/>
        <p:txBody>
          <a:bodyPr/>
          <a:lstStyle/>
          <a:p>
            <a:pPr marL="0" indent="0">
              <a:buNone/>
            </a:pPr>
            <a:r>
              <a:rPr lang="en-US" dirty="0"/>
              <a:t>Top10 most dense businesses are extracted. This step is to give the audience a general idea as to what business is the the most popular and what business exist but are not that dense in each neighborhood. </a:t>
            </a:r>
          </a:p>
          <a:p>
            <a:pPr marL="0" indent="0">
              <a:buNone/>
            </a:pPr>
            <a:endParaRPr lang="en-US" dirty="0"/>
          </a:p>
        </p:txBody>
      </p:sp>
      <p:pic>
        <p:nvPicPr>
          <p:cNvPr id="4" name="Picture 3">
            <a:extLst>
              <a:ext uri="{FF2B5EF4-FFF2-40B4-BE49-F238E27FC236}">
                <a16:creationId xmlns:a16="http://schemas.microsoft.com/office/drawing/2014/main" id="{1CB37E7E-9C4F-B841-BF31-8909F19CBF6D}"/>
              </a:ext>
            </a:extLst>
          </p:cNvPr>
          <p:cNvPicPr/>
          <p:nvPr/>
        </p:nvPicPr>
        <p:blipFill>
          <a:blip r:embed="rId2"/>
          <a:stretch>
            <a:fillRect/>
          </a:stretch>
        </p:blipFill>
        <p:spPr>
          <a:xfrm>
            <a:off x="1451578" y="3166109"/>
            <a:ext cx="9603275" cy="2462213"/>
          </a:xfrm>
          <a:prstGeom prst="rect">
            <a:avLst/>
          </a:prstGeom>
        </p:spPr>
      </p:pic>
    </p:spTree>
    <p:extLst>
      <p:ext uri="{BB962C8B-B14F-4D97-AF65-F5344CB8AC3E}">
        <p14:creationId xmlns:p14="http://schemas.microsoft.com/office/powerpoint/2010/main" val="1411471318"/>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Gallery</Template>
  <TotalTime>610</TotalTime>
  <Words>769</Words>
  <Application>Microsoft Macintosh PowerPoint</Application>
  <PresentationFormat>Widescreen</PresentationFormat>
  <Paragraphs>40</Paragraphs>
  <Slides>14</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14</vt:i4>
      </vt:variant>
    </vt:vector>
  </HeadingPairs>
  <TitlesOfParts>
    <vt:vector size="17" baseType="lpstr">
      <vt:lpstr>Arial</vt:lpstr>
      <vt:lpstr>Gill Sans MT</vt:lpstr>
      <vt:lpstr>Gallery</vt:lpstr>
      <vt:lpstr>Business in Queens </vt:lpstr>
      <vt:lpstr>Introduction </vt:lpstr>
      <vt:lpstr>PowerPoint Presentation</vt:lpstr>
      <vt:lpstr>Data </vt:lpstr>
      <vt:lpstr>Methodology </vt:lpstr>
      <vt:lpstr>Methodology</vt:lpstr>
      <vt:lpstr>Methodology</vt:lpstr>
      <vt:lpstr>Methodology </vt:lpstr>
      <vt:lpstr>Methodology</vt:lpstr>
      <vt:lpstr>Methodology </vt:lpstr>
      <vt:lpstr>Results </vt:lpstr>
      <vt:lpstr>results</vt:lpstr>
      <vt:lpstr>Discussion </vt:lpstr>
      <vt:lpstr>Conclusion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Business in Queens </dc:title>
  <dc:creator>Shuang Wang</dc:creator>
  <cp:lastModifiedBy>Shuang Wang</cp:lastModifiedBy>
  <cp:revision>5</cp:revision>
  <dcterms:created xsi:type="dcterms:W3CDTF">2019-10-20T02:32:08Z</dcterms:created>
  <dcterms:modified xsi:type="dcterms:W3CDTF">2019-10-20T12:42:56Z</dcterms:modified>
</cp:coreProperties>
</file>

<file path=docProps/thumbnail.jpeg>
</file>